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  <p:sldId id="258" r:id="rId6"/>
    <p:sldId id="259" r:id="rId7"/>
    <p:sldId id="260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057E8D5F-641C-45B2-9673-C4A535509E41}">
          <p14:sldIdLst>
            <p14:sldId id="261"/>
            <p14:sldId id="258"/>
            <p14:sldId id="259"/>
            <p14:sldId id="260"/>
            <p14:sldId id="263"/>
            <p14:sldId id="264"/>
            <p14:sldId id="265"/>
            <p14:sldId id="267"/>
            <p14:sldId id="266"/>
            <p14:sldId id="268"/>
            <p14:sldId id="269"/>
            <p14:sldId id="270"/>
            <p14:sldId id="271"/>
            <p14:sldId id="272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4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1955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223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1758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207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80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24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12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945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04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518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707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00E44-F5AE-4F1D-B3A8-D51EE134EEB2}" type="datetimeFigureOut">
              <a:rPr lang="it-IT" smtClean="0"/>
              <a:t>24/07/25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D0618-69CE-4432-A280-2DDE70CC01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065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emf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3" t="610" r="3138" b="69675"/>
          <a:stretch/>
        </p:blipFill>
        <p:spPr>
          <a:xfrm>
            <a:off x="0" y="338676"/>
            <a:ext cx="5124133" cy="313345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1052" r="3139" b="1918"/>
          <a:stretch/>
        </p:blipFill>
        <p:spPr>
          <a:xfrm>
            <a:off x="5100370" y="227578"/>
            <a:ext cx="6878270" cy="648910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" t="610" r="67026" b="69675"/>
          <a:stretch/>
        </p:blipFill>
        <p:spPr>
          <a:xfrm>
            <a:off x="3275215" y="4369194"/>
            <a:ext cx="1825155" cy="234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8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973053" y="987425"/>
            <a:ext cx="6382335" cy="48736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Conclusioni</a:t>
            </a:r>
          </a:p>
          <a:p>
            <a:pPr marL="225425" lvl="0" indent="-22542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it-IT" dirty="0">
                <a:latin typeface="Arial" panose="020B0604020202020204" pitchFamily="34" charset="0"/>
              </a:rPr>
              <a:t>La L.R. 11/2004 rappresenta il quadro normativo di riferimento</a:t>
            </a:r>
          </a:p>
          <a:p>
            <a:pPr marL="225425" lvl="0" indent="-22542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it-IT" dirty="0">
                <a:latin typeface="Arial" panose="020B0604020202020204" pitchFamily="34" charset="0"/>
              </a:rPr>
              <a:t>Le varianti al PI devono rispettare i principi di sostenibilità e contenimento del consumo di suolo</a:t>
            </a:r>
          </a:p>
          <a:p>
            <a:pPr marL="225425" lvl="0" indent="-22542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it-IT" dirty="0">
                <a:latin typeface="Arial" panose="020B0604020202020204" pitchFamily="34" charset="0"/>
              </a:rPr>
              <a:t>VAS e VINCA garantiscono la sostenibilità ambientale delle scelte urbanistiche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QUADRO NORMATIVO DI RIFERIMENTO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3785397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DOCUMENTO</a:t>
            </a:r>
          </a:p>
          <a:p>
            <a:r>
              <a:rPr lang="it-IT" sz="3500" b="1" dirty="0">
                <a:solidFill>
                  <a:srgbClr val="0070C0"/>
                </a:solidFill>
              </a:rPr>
              <a:t>DEL</a:t>
            </a:r>
          </a:p>
          <a:p>
            <a:r>
              <a:rPr lang="it-IT" sz="3500" b="1" dirty="0">
                <a:solidFill>
                  <a:srgbClr val="0070C0"/>
                </a:solidFill>
              </a:rPr>
              <a:t>SINDACO</a:t>
            </a:r>
            <a:endParaRPr lang="it-IT" sz="35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3223" y="422442"/>
            <a:ext cx="5324475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61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81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30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it-IT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3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Il presente documento del Sindaco, formalmente denominato documento programmatico  preliminare (DPP), riprende, aggiorna e integra gli obiettivi generali dei precedenti documenti programmatici del PI, inserendosi  nel vigente quadro di riferimento </a:t>
            </a:r>
            <a:r>
              <a:rPr lang="it-IT" sz="3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pianificatorio</a:t>
            </a:r>
            <a:endParaRPr lang="it-IT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10510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5183188" y="561475"/>
            <a:ext cx="6172200" cy="590349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it-IT" sz="30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it-IT" dirty="0"/>
              <a:t>La Variante Generale </a:t>
            </a:r>
            <a:r>
              <a:rPr lang="it-IT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perseguirà l’obiettivo di redigere un piano unitario per l’intero territorio</a:t>
            </a:r>
            <a:r>
              <a:rPr lang="it-IT" dirty="0"/>
              <a:t> finalizzato alla lettura univoca del paesaggio e dello sviluppo urbanistico ed edilizio, omogeneizzando la disciplina di piano, le modalità attuative, le carature urbanistiche e le relative banche dati, </a:t>
            </a:r>
            <a:r>
              <a:rPr lang="it-IT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uniformando le previsioni all’interno della cornice </a:t>
            </a:r>
            <a:r>
              <a:rPr lang="it-IT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pianificatoria</a:t>
            </a:r>
            <a:r>
              <a:rPr lang="it-IT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del vigente PAT </a:t>
            </a:r>
            <a:r>
              <a:rPr lang="it-IT" dirty="0"/>
              <a:t>con particolare attenzione agli ambiti che nel tempo si sono caratterizzati e contraddistinti per pianificazioni puntuali contrastanti o divergenti. </a:t>
            </a:r>
            <a:endParaRPr lang="it-IT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r>
              <a:rPr lang="it-IT" sz="3500" b="1" dirty="0">
                <a:solidFill>
                  <a:srgbClr val="000000"/>
                </a:solidFill>
              </a:rPr>
              <a:t> 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3587865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3625516" y="561475"/>
            <a:ext cx="7729872" cy="59034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30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it-IT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La Variante Generale al PI prevede</a:t>
            </a:r>
          </a:p>
          <a:p>
            <a:pPr marL="0" indent="0" algn="ctr">
              <a:buNone/>
            </a:pPr>
            <a:endParaRPr lang="it-IT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Obiettivi Generali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it-IT" dirty="0">
                <a:latin typeface="Arial" panose="020B0604020202020204" pitchFamily="34" charset="0"/>
              </a:rPr>
              <a:t>adeguamento alla normativa e ai piani sovraordinati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it-IT" dirty="0">
                <a:latin typeface="Arial" panose="020B0604020202020204" pitchFamily="34" charset="0"/>
              </a:rPr>
              <a:t>aggiornamento della pianificazione vigente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it-IT" dirty="0">
                <a:latin typeface="Arial" panose="020B0604020202020204" pitchFamily="34" charset="0"/>
              </a:rPr>
              <a:t>miglioramento della qualità urbana e territoriale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2640609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3794200" y="513349"/>
            <a:ext cx="8397799" cy="590349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it-IT" sz="3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25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Organizzazione del Territorio</a:t>
            </a:r>
          </a:p>
          <a:p>
            <a:pPr algn="ctr"/>
            <a:r>
              <a:rPr lang="it-IT" sz="2500" dirty="0">
                <a:solidFill>
                  <a:srgbClr val="0D0D0D"/>
                </a:solidFill>
              </a:rPr>
              <a:t>Zonizzazione aggiornata</a:t>
            </a:r>
          </a:p>
          <a:p>
            <a:pPr algn="ctr"/>
            <a:r>
              <a:rPr lang="it-IT" sz="2500" dirty="0">
                <a:solidFill>
                  <a:srgbClr val="0D0D0D"/>
                </a:solidFill>
              </a:rPr>
              <a:t>Riclassificazione aree su istanza di privati/Ufficio)</a:t>
            </a:r>
          </a:p>
          <a:p>
            <a:pPr algn="ctr"/>
            <a:r>
              <a:rPr lang="it-IT" sz="2500" dirty="0">
                <a:solidFill>
                  <a:srgbClr val="0D0D0D"/>
                </a:solidFill>
              </a:rPr>
              <a:t>Verifica dei Piani Attuativi (vigenti, decaduti, attuati)</a:t>
            </a:r>
          </a:p>
          <a:p>
            <a:pPr marL="0" indent="0" algn="ctr">
              <a:buNone/>
            </a:pPr>
            <a:r>
              <a:rPr lang="it-IT" sz="25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Interventi Specifici</a:t>
            </a:r>
          </a:p>
          <a:p>
            <a:pPr algn="ctr"/>
            <a:r>
              <a:rPr lang="it-IT" sz="2500" dirty="0">
                <a:solidFill>
                  <a:srgbClr val="0D0D0D"/>
                </a:solidFill>
              </a:rPr>
              <a:t>Valutazione aree soggette a PUA o comparti</a:t>
            </a:r>
          </a:p>
          <a:p>
            <a:pPr algn="ctr"/>
            <a:r>
              <a:rPr lang="it-IT" sz="2500" dirty="0">
                <a:solidFill>
                  <a:srgbClr val="0D0D0D"/>
                </a:solidFill>
              </a:rPr>
              <a:t>Individuazione e aggiornamento opere incongrue</a:t>
            </a:r>
          </a:p>
          <a:p>
            <a:pPr algn="ctr"/>
            <a:r>
              <a:rPr lang="it-IT" sz="2500" dirty="0">
                <a:solidFill>
                  <a:srgbClr val="0D0D0D"/>
                </a:solidFill>
              </a:rPr>
              <a:t>Schedatura attività produttive in zona impropria</a:t>
            </a:r>
          </a:p>
          <a:p>
            <a:pPr marL="0" indent="0" algn="ctr">
              <a:buNone/>
            </a:pPr>
            <a:r>
              <a:rPr lang="it-IT" sz="25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Patrimonio Edilizio e Riqualificazione</a:t>
            </a:r>
          </a:p>
          <a:p>
            <a:pPr algn="ctr">
              <a:lnSpc>
                <a:spcPct val="100000"/>
              </a:lnSpc>
            </a:pPr>
            <a:r>
              <a:rPr lang="it-IT" sz="2500" dirty="0">
                <a:solidFill>
                  <a:srgbClr val="0D0D0D"/>
                </a:solidFill>
              </a:rPr>
              <a:t>Revisione protezioni per edifici storici</a:t>
            </a:r>
          </a:p>
          <a:p>
            <a:pPr algn="ctr">
              <a:lnSpc>
                <a:spcPct val="100000"/>
              </a:lnSpc>
            </a:pPr>
            <a:r>
              <a:rPr lang="it-IT" sz="2500" dirty="0">
                <a:solidFill>
                  <a:srgbClr val="0D0D0D"/>
                </a:solidFill>
              </a:rPr>
              <a:t>Ambiti di degrado e riqualificazione urbana</a:t>
            </a:r>
          </a:p>
          <a:p>
            <a:pPr algn="ctr">
              <a:lnSpc>
                <a:spcPct val="100000"/>
              </a:lnSpc>
            </a:pPr>
            <a:r>
              <a:rPr lang="it-IT" sz="2500" dirty="0">
                <a:solidFill>
                  <a:srgbClr val="0D0D0D"/>
                </a:solidFill>
              </a:rPr>
              <a:t>Edifici agricoli non più funzionali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it-IT" altLang="it-IT" dirty="0">
              <a:latin typeface="Arial" panose="020B060402020202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391568" y="513349"/>
            <a:ext cx="41457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  <a:p>
            <a:r>
              <a:rPr lang="it-IT" sz="3500" b="1" dirty="0">
                <a:solidFill>
                  <a:srgbClr val="000000"/>
                </a:solidFill>
              </a:rPr>
              <a:t> 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3424980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3794200" y="513349"/>
            <a:ext cx="8397799" cy="590349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it-IT" sz="3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it-IT" sz="25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Ambiti Produttivi e Servizi</a:t>
            </a:r>
          </a:p>
          <a:p>
            <a:pPr algn="ctr">
              <a:lnSpc>
                <a:spcPct val="100000"/>
              </a:lnSpc>
            </a:pPr>
            <a:r>
              <a:rPr lang="it-IT" sz="2500" dirty="0">
                <a:solidFill>
                  <a:srgbClr val="0D0D0D"/>
                </a:solidFill>
              </a:rPr>
              <a:t>Ambiti SUAP e relativa schedatura</a:t>
            </a:r>
          </a:p>
          <a:p>
            <a:pPr algn="ctr">
              <a:lnSpc>
                <a:spcPct val="100000"/>
              </a:lnSpc>
            </a:pPr>
            <a:r>
              <a:rPr lang="it-IT" sz="2500" dirty="0">
                <a:solidFill>
                  <a:srgbClr val="0D0D0D"/>
                </a:solidFill>
              </a:rPr>
              <a:t>Verifica del dimensionamento di piano</a:t>
            </a:r>
          </a:p>
          <a:p>
            <a:pPr algn="ctr">
              <a:lnSpc>
                <a:spcPct val="100000"/>
              </a:lnSpc>
            </a:pPr>
            <a:r>
              <a:rPr lang="it-IT" sz="2500" dirty="0">
                <a:solidFill>
                  <a:srgbClr val="0D0D0D"/>
                </a:solidFill>
              </a:rPr>
              <a:t>Aree per servizi (ZTO F) e vincoli urbanistici</a:t>
            </a:r>
          </a:p>
          <a:p>
            <a:pPr marL="0" indent="0" algn="ctr">
              <a:buNone/>
            </a:pPr>
            <a:endParaRPr lang="it-IT" sz="25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it-IT" sz="25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25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Conclusioni</a:t>
            </a:r>
          </a:p>
          <a:p>
            <a:pPr algn="ctr"/>
            <a:r>
              <a:rPr lang="it-IT" sz="2800" dirty="0"/>
              <a:t>Variante = strumento strategico di governo del territorio</a:t>
            </a:r>
          </a:p>
          <a:p>
            <a:pPr algn="ctr"/>
            <a:r>
              <a:rPr lang="it-IT" sz="2800" dirty="0"/>
              <a:t>Approccio integrato e partecipato</a:t>
            </a:r>
          </a:p>
          <a:p>
            <a:pPr algn="ctr"/>
            <a:r>
              <a:rPr lang="it-IT" sz="2800" dirty="0"/>
              <a:t>Visione orientata alla sostenibilità e valorizzazione urbana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it-IT" altLang="it-IT" dirty="0">
              <a:latin typeface="Arial" panose="020B060402020202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4038550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39193" y="863981"/>
            <a:ext cx="41457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LINEE GUIDA OPERATIVE DELLA VARIANTE GENERALE AL PI</a:t>
            </a:r>
            <a:endParaRPr lang="it-IT" sz="35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9128" y="457200"/>
            <a:ext cx="4658570" cy="585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58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815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it-IT" sz="30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it-IT" sz="3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Temi prioritari della pianificazione</a:t>
            </a:r>
          </a:p>
          <a:p>
            <a:pPr marL="0" indent="0" algn="ctr">
              <a:buNone/>
            </a:pPr>
            <a:endParaRPr lang="it-IT" sz="28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Riqualificazione dei centri storici e parcheggi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Recupero borghi storici e centralità periferiche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Qualità architettonica e riuso del patrimonio edilizio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Recupero ex opifici lungo il </a:t>
            </a:r>
            <a:r>
              <a:rPr lang="it-IT" sz="2800" dirty="0" err="1">
                <a:solidFill>
                  <a:srgbClr val="0D0D0D"/>
                </a:solidFill>
                <a:latin typeface="ui-sans-serif"/>
              </a:rPr>
              <a:t>Meschio</a:t>
            </a:r>
            <a:endParaRPr lang="it-IT" sz="2800" dirty="0">
              <a:solidFill>
                <a:srgbClr val="0D0D0D"/>
              </a:solidFill>
              <a:latin typeface="ui-sans-serif"/>
            </a:endParaRP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Potenziamento della green </a:t>
            </a:r>
            <a:r>
              <a:rPr lang="it-IT" sz="2800" dirty="0" err="1">
                <a:solidFill>
                  <a:srgbClr val="0D0D0D"/>
                </a:solidFill>
                <a:latin typeface="ui-sans-serif"/>
              </a:rPr>
              <a:t>belt</a:t>
            </a:r>
            <a:r>
              <a:rPr lang="it-IT" sz="2800" dirty="0">
                <a:solidFill>
                  <a:srgbClr val="0D0D0D"/>
                </a:solidFill>
                <a:latin typeface="ui-sans-serif"/>
              </a:rPr>
              <a:t> e rete ecologica</a:t>
            </a: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1249982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815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it-IT" sz="30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it-IT" sz="27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Obiettivi strategici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Incremento aree per servizi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Promozione crediti edilizi (L.R. 11/2004 e 14/2019)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Mobilità sostenibile (rete ciclopedonale)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Supporto alla residenza primaria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Sviluppo coordinato della “Zona Industriale Prealpi Trevigiane”</a:t>
            </a:r>
          </a:p>
          <a:p>
            <a:pPr marL="0" indent="0" algn="ctr">
              <a:buNone/>
            </a:pPr>
            <a:endParaRPr lang="it-IT" sz="27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27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Rigenerazione urbana</a:t>
            </a:r>
          </a:p>
          <a:p>
            <a:pPr algn="ctr"/>
            <a:r>
              <a:rPr lang="it-IT" sz="2800" dirty="0"/>
              <a:t>Interventi su ZTO A, aree dismesse e degradate</a:t>
            </a:r>
          </a:p>
          <a:p>
            <a:pPr algn="ctr"/>
            <a:r>
              <a:rPr lang="it-IT" sz="2800" dirty="0"/>
              <a:t>Incentivi, nuove funzioni urbane, spazi aperti</a:t>
            </a:r>
          </a:p>
          <a:p>
            <a:pPr algn="ctr"/>
            <a:r>
              <a:rPr lang="it-IT" sz="2800" dirty="0"/>
              <a:t>Accordi Pubblico-Privati (art. 6 L.R. 11/2004)</a:t>
            </a: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280445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698269"/>
            <a:ext cx="6766642" cy="574011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it-IT" dirty="0"/>
              <a:t>Il presente Piano degli Interventi ci offre l’opportunità di avviare un processo di trasformazione della nostra città, nel rispetto dell’importante patrimonio culturale e naturale.</a:t>
            </a:r>
          </a:p>
          <a:p>
            <a:pPr marL="0" indent="0" algn="just">
              <a:buNone/>
            </a:pPr>
            <a:r>
              <a:rPr lang="it-IT" dirty="0"/>
              <a:t>Una evoluzione che dovrà rispondere ai cambiamenti sociali, tecnologici e ambientali trovando nuove soluzioni anche alla necessità dell’abitare.</a:t>
            </a:r>
          </a:p>
          <a:p>
            <a:pPr marL="0" indent="0" algn="just">
              <a:buNone/>
            </a:pPr>
            <a:r>
              <a:rPr lang="it-IT" dirty="0"/>
              <a:t>Questo strumento urbanistico è ancorato alle nuove sfide del presente e di un futuro prossimo: la transizione ecologica, l’inclusione sociale e la rigenerazione urbana con l’obiettivo di promuovere una Vittorio Veneto più innovativa, più accessibile e più resiliente ai cambiamenti climatici.</a:t>
            </a:r>
          </a:p>
          <a:p>
            <a:pPr marL="0" indent="0" algn="just">
              <a:buNone/>
            </a:pPr>
            <a:r>
              <a:rPr lang="it-IT" dirty="0"/>
              <a:t>Sosteniamo una città da ripensare nelle sue connessioni vitali e nella sua relazione con la vita di ciascuno dei suoi abitanti.</a:t>
            </a:r>
          </a:p>
          <a:p>
            <a:pPr marL="0" indent="0" algn="r">
              <a:buNone/>
            </a:pPr>
            <a:r>
              <a:rPr lang="it-IT" sz="2600" i="1" dirty="0"/>
              <a:t>il Sindaco</a:t>
            </a:r>
            <a:endParaRPr lang="it-IT" sz="2600" dirty="0"/>
          </a:p>
          <a:p>
            <a:pPr marL="0" indent="0" algn="r">
              <a:buNone/>
            </a:pPr>
            <a:r>
              <a:rPr lang="it-IT" sz="2600" i="1" dirty="0"/>
              <a:t>Mirella </a:t>
            </a:r>
            <a:r>
              <a:rPr lang="it-IT" sz="2600" i="1" dirty="0" err="1"/>
              <a:t>Balliana</a:t>
            </a:r>
            <a:endParaRPr lang="it-IT" sz="26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172319" y="3450818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grpSp>
        <p:nvGrpSpPr>
          <p:cNvPr id="10" name="Gruppo 9"/>
          <p:cNvGrpSpPr/>
          <p:nvPr/>
        </p:nvGrpSpPr>
        <p:grpSpPr>
          <a:xfrm>
            <a:off x="431251" y="432097"/>
            <a:ext cx="3244241" cy="2066795"/>
            <a:chOff x="517862" y="457200"/>
            <a:chExt cx="3244241" cy="2066795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55" t="913" r="4111" b="68950"/>
            <a:stretch/>
          </p:blipFill>
          <p:spPr>
            <a:xfrm>
              <a:off x="517862" y="457200"/>
              <a:ext cx="3244241" cy="2066795"/>
            </a:xfrm>
            <a:prstGeom prst="rect">
              <a:avLst/>
            </a:prstGeom>
          </p:spPr>
        </p:pic>
        <p:sp>
          <p:nvSpPr>
            <p:cNvPr id="9" name="Rettangolo 8"/>
            <p:cNvSpPr/>
            <p:nvPr/>
          </p:nvSpPr>
          <p:spPr>
            <a:xfrm>
              <a:off x="2743200" y="1540701"/>
              <a:ext cx="1018903" cy="876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5951099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815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it-IT" sz="30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it-IT" sz="27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Patrimonio edilizio e adeguamenti</a:t>
            </a:r>
          </a:p>
          <a:p>
            <a:pPr algn="ctr"/>
            <a:r>
              <a:rPr lang="it-IT" sz="2800" dirty="0"/>
              <a:t>Valorizzazione storico-culturale</a:t>
            </a:r>
          </a:p>
          <a:p>
            <a:pPr algn="ctr"/>
            <a:r>
              <a:rPr lang="it-IT" sz="2800" dirty="0"/>
              <a:t>Revisione gradi di protezione</a:t>
            </a:r>
          </a:p>
          <a:p>
            <a:pPr algn="ctr"/>
            <a:r>
              <a:rPr lang="it-IT" sz="2800" dirty="0" err="1"/>
              <a:t>Efficientamento</a:t>
            </a:r>
            <a:r>
              <a:rPr lang="it-IT" sz="2800" dirty="0"/>
              <a:t> energetico e aggiornamenti normativi</a:t>
            </a:r>
          </a:p>
          <a:p>
            <a:pPr marL="0" indent="0" algn="ctr">
              <a:buNone/>
            </a:pPr>
            <a:endParaRPr lang="it-IT" sz="27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27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Ricucitura urbana e margini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Consolidamento degli insediamenti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Connessioni all’interno dell’urbanizzato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Priorità agli ambiti consolidati</a:t>
            </a:r>
          </a:p>
          <a:p>
            <a:pPr marL="0" indent="0" algn="ctr">
              <a:buNone/>
            </a:pPr>
            <a:endParaRPr lang="it-IT" sz="2800" b="1" dirty="0">
              <a:solidFill>
                <a:srgbClr val="0D0D0D"/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27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Aree produttive e nuova espansione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Espansione su istanza conforme al PAT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Applicazione strumenti attuativi (PUA)</a:t>
            </a: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27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2435086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5170118" y="987425"/>
            <a:ext cx="6172200" cy="48815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it-IT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Razionalizzazione normativa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Armonizzazione normativa tra PRG, PAT e PI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Revisione disciplina per tessuto consolidato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Contenimento del consumo di suolo (L.R. 14/2017)</a:t>
            </a:r>
          </a:p>
          <a:p>
            <a:pPr marL="0" indent="0" algn="ctr">
              <a:buNone/>
            </a:pPr>
            <a:endParaRPr lang="it-IT" sz="29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29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Servizi, edilizia agevolata e aree comunali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Aree e indici per edilizia agevolata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Valorizzazione aree comunali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Aree per servizi: incremento e recupero</a:t>
            </a:r>
          </a:p>
          <a:p>
            <a:pPr marL="0" indent="0" algn="ctr">
              <a:buNone/>
            </a:pPr>
            <a:endParaRPr lang="it-IT" sz="29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29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Mobilità dolce e rete ciclabile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Estensione e connessione dei percorsi ciclabili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Collegamento periferie–centro</a:t>
            </a:r>
          </a:p>
          <a:p>
            <a:r>
              <a:rPr lang="it-IT" sz="2800" dirty="0">
                <a:solidFill>
                  <a:srgbClr val="0D0D0D"/>
                </a:solidFill>
                <a:latin typeface="ui-sans-serif"/>
              </a:rPr>
              <a:t>Mobilità sostenibile come obiettivo prioritario</a:t>
            </a:r>
          </a:p>
          <a:p>
            <a:pPr marL="0" indent="0" algn="ctr">
              <a:buNone/>
            </a:pPr>
            <a:endParaRPr lang="it-IT" sz="3000" b="1" dirty="0">
              <a:solidFill>
                <a:srgbClr val="0070C0"/>
              </a:solidFill>
            </a:endParaRP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27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1151226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5170118" y="987425"/>
            <a:ext cx="6172200" cy="48815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it-IT" sz="2800" b="1" dirty="0">
                <a:solidFill>
                  <a:srgbClr val="0D0D0D"/>
                </a:solidFill>
                <a:latin typeface="ui-sans-serif"/>
              </a:rPr>
              <a:t> </a:t>
            </a:r>
            <a:r>
              <a:rPr lang="it-IT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Normativa e strumenti tecnici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Coordinamento REC e NTO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Perequazione urbanistica e crediti edilizi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Recepimento dei principali piani settoriali (PEBA, PCPC, PAES, PUT, ecc.)</a:t>
            </a:r>
          </a:p>
          <a:p>
            <a:pPr marL="0" indent="0" algn="ctr">
              <a:buNone/>
            </a:pPr>
            <a:endParaRPr lang="it-IT" sz="2800" b="1" dirty="0">
              <a:solidFill>
                <a:srgbClr val="0D0D0D"/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2800" b="1" dirty="0">
              <a:solidFill>
                <a:srgbClr val="0D0D0D"/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Partecipazione e attuazione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Sportello dedicato per la cittadinanza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Attuazione per fasi attraverso più varianti (art. 18 L.R. 11/2004)</a:t>
            </a:r>
          </a:p>
          <a:p>
            <a:pPr algn="ctr"/>
            <a:r>
              <a:rPr lang="it-IT" sz="2800" dirty="0">
                <a:solidFill>
                  <a:srgbClr val="0D0D0D"/>
                </a:solidFill>
                <a:latin typeface="ui-sans-serif"/>
              </a:rPr>
              <a:t>Partecipazione attiva e comunicazione trasparente</a:t>
            </a:r>
          </a:p>
          <a:p>
            <a:pPr marL="0" indent="0" algn="ctr">
              <a:buNone/>
            </a:pPr>
            <a:endParaRPr lang="it-IT" sz="3000" b="1" dirty="0">
              <a:solidFill>
                <a:srgbClr val="0070C0"/>
              </a:solidFill>
            </a:endParaRP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27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algn="ctr"/>
            <a:endParaRPr lang="it-IT" sz="2800" dirty="0">
              <a:solidFill>
                <a:srgbClr val="0D0D0D"/>
              </a:solidFill>
              <a:latin typeface="ui-sans-serif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CONTENUTI GENERALI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23908038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84917" y="457200"/>
            <a:ext cx="6757401" cy="562609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it-IT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 </a:t>
            </a:r>
            <a:endParaRPr lang="it-IT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8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Documento del Sindaco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Obbligo introdotto dall’art. 18 della L.R. 11/2004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Documento Programmatico Preliminare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Indica priorità, obiettivi, trasformazioni, opere pubbliche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Presentazione e illustrazione in Consiglio Comunale</a:t>
            </a:r>
          </a:p>
          <a:p>
            <a:pPr marL="0" indent="0" algn="ctr">
              <a:buNone/>
            </a:pPr>
            <a:endParaRPr lang="it-IT" sz="8000" b="1" dirty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it-IT" sz="8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Partecipazione e consultazione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Attivazione di forme adeguate di:</a:t>
            </a:r>
          </a:p>
          <a:p>
            <a:pPr marL="742950" lvl="1" indent="-285750" algn="ctr"/>
            <a:r>
              <a:rPr lang="it-IT" sz="8000" dirty="0">
                <a:solidFill>
                  <a:srgbClr val="0D0D0D"/>
                </a:solidFill>
              </a:rPr>
              <a:t>Consultazione pubblica</a:t>
            </a:r>
          </a:p>
          <a:p>
            <a:pPr marL="742950" lvl="1" indent="-285750" algn="ctr"/>
            <a:r>
              <a:rPr lang="it-IT" sz="8000" dirty="0">
                <a:solidFill>
                  <a:srgbClr val="0D0D0D"/>
                </a:solidFill>
              </a:rPr>
              <a:t>Partecipazione dei cittadini</a:t>
            </a:r>
          </a:p>
          <a:p>
            <a:pPr marL="742950" lvl="1" indent="-285750" algn="ctr"/>
            <a:r>
              <a:rPr lang="it-IT" sz="8000" dirty="0">
                <a:solidFill>
                  <a:srgbClr val="0D0D0D"/>
                </a:solidFill>
              </a:rPr>
              <a:t>Concertazione con soggetti interessati</a:t>
            </a:r>
          </a:p>
          <a:p>
            <a:pPr marL="0" indent="0" algn="ctr">
              <a:buNone/>
            </a:pPr>
            <a:endParaRPr lang="it-IT" sz="8000" b="1" dirty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it-IT" sz="8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Elaborazione della Variante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Redazione della </a:t>
            </a:r>
            <a:r>
              <a:rPr lang="it-IT" sz="8000" b="1" dirty="0">
                <a:solidFill>
                  <a:srgbClr val="0D0D0D"/>
                </a:solidFill>
              </a:rPr>
              <a:t>bozza di variante al PI</a:t>
            </a:r>
            <a:endParaRPr lang="it-IT" sz="8000" dirty="0">
              <a:solidFill>
                <a:srgbClr val="0D0D0D"/>
              </a:solidFill>
            </a:endParaRP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Approvazione preliminare dei contenuti da parte della Giunta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Predisposizione degli elaborati finali</a:t>
            </a:r>
          </a:p>
          <a:p>
            <a:br>
              <a:rPr lang="it-IT" dirty="0"/>
            </a:br>
            <a:endParaRPr lang="it-IT" sz="2800" dirty="0">
              <a:solidFill>
                <a:srgbClr val="0D0D0D"/>
              </a:solidFill>
              <a:latin typeface="ui-sans-serif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ITER PROCETURALE</a:t>
            </a:r>
          </a:p>
          <a:p>
            <a:endParaRPr lang="it-IT" sz="3500" b="1" dirty="0">
              <a:solidFill>
                <a:srgbClr val="0070C0"/>
              </a:solidFill>
            </a:endParaRPr>
          </a:p>
          <a:p>
            <a:r>
              <a:rPr lang="it-IT" sz="3500" b="1" dirty="0">
                <a:solidFill>
                  <a:srgbClr val="0070C0"/>
                </a:solidFill>
              </a:rPr>
              <a:t>La procedura di approvazione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57860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84917" y="457200"/>
            <a:ext cx="6757401" cy="562609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it-IT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ui-sans-serif"/>
              </a:rPr>
              <a:t> </a:t>
            </a:r>
            <a:endParaRPr lang="it-IT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8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Adozione e deposito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Adozione della variante da parte del Consiglio Comunale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Deposito per </a:t>
            </a:r>
            <a:r>
              <a:rPr lang="it-IT" sz="8000" b="1" dirty="0">
                <a:solidFill>
                  <a:srgbClr val="0D0D0D"/>
                </a:solidFill>
              </a:rPr>
              <a:t>30 giorni consecutivi</a:t>
            </a:r>
            <a:r>
              <a:rPr lang="it-IT" sz="8000" dirty="0">
                <a:solidFill>
                  <a:srgbClr val="0D0D0D"/>
                </a:solidFill>
              </a:rPr>
              <a:t> presso il Comune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Pubblicazione nell’albo online e altre forme di divulgazione</a:t>
            </a:r>
          </a:p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8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VAS e VINCA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Verifica di assoggettabilità alla </a:t>
            </a:r>
            <a:r>
              <a:rPr lang="it-IT" sz="8000" b="1" dirty="0">
                <a:solidFill>
                  <a:srgbClr val="0D0D0D"/>
                </a:solidFill>
              </a:rPr>
              <a:t>VAS</a:t>
            </a:r>
            <a:endParaRPr lang="it-IT" sz="8000" dirty="0">
              <a:solidFill>
                <a:srgbClr val="0D0D0D"/>
              </a:solidFill>
            </a:endParaRP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Obbligatoria in caso di contenuti non valutati nel PAT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Procedura di </a:t>
            </a:r>
            <a:r>
              <a:rPr lang="it-IT" sz="8000" b="1" dirty="0">
                <a:solidFill>
                  <a:srgbClr val="0D0D0D"/>
                </a:solidFill>
              </a:rPr>
              <a:t>Valutazione di Incidenza Ambientale (VINCA)</a:t>
            </a:r>
            <a:endParaRPr lang="it-IT" sz="8000" dirty="0">
              <a:solidFill>
                <a:srgbClr val="0D0D0D"/>
              </a:solidFill>
            </a:endParaRPr>
          </a:p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8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Osservazioni e pareri</a:t>
            </a: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30 giorni per la presentazione delle </a:t>
            </a:r>
            <a:r>
              <a:rPr lang="it-IT" sz="8000" b="1" dirty="0">
                <a:solidFill>
                  <a:srgbClr val="0D0D0D"/>
                </a:solidFill>
              </a:rPr>
              <a:t>osservazioni pubbliche</a:t>
            </a:r>
            <a:endParaRPr lang="it-IT" sz="8000" dirty="0">
              <a:solidFill>
                <a:srgbClr val="0D0D0D"/>
              </a:solidFill>
            </a:endParaRPr>
          </a:p>
          <a:p>
            <a:pPr algn="ctr"/>
            <a:r>
              <a:rPr lang="it-IT" sz="8000" dirty="0">
                <a:solidFill>
                  <a:srgbClr val="0D0D0D"/>
                </a:solidFill>
              </a:rPr>
              <a:t>Acquisizione dei pareri di:</a:t>
            </a:r>
          </a:p>
          <a:p>
            <a:pPr marL="742950" lvl="1" indent="-285750" algn="ctr"/>
            <a:r>
              <a:rPr lang="it-IT" sz="8000" dirty="0">
                <a:solidFill>
                  <a:srgbClr val="0D0D0D"/>
                </a:solidFill>
              </a:rPr>
              <a:t>Genio Civile (compatibilità idraulica e sismica)</a:t>
            </a:r>
          </a:p>
          <a:p>
            <a:pPr marL="742950" lvl="1" indent="-285750" algn="ctr"/>
            <a:r>
              <a:rPr lang="it-IT" sz="8000" dirty="0">
                <a:solidFill>
                  <a:srgbClr val="0D0D0D"/>
                </a:solidFill>
              </a:rPr>
              <a:t>Consorzi di Bonifica (compatibilità idraulica)</a:t>
            </a:r>
          </a:p>
          <a:p>
            <a:pPr marL="742950" lvl="1" indent="-285750" algn="ctr"/>
            <a:r>
              <a:rPr lang="it-IT" sz="8000" dirty="0">
                <a:solidFill>
                  <a:srgbClr val="0D0D0D"/>
                </a:solidFill>
              </a:rPr>
              <a:t>Regione (VAS e VINCA)</a:t>
            </a:r>
            <a:br>
              <a:rPr lang="it-IT" sz="6200" dirty="0"/>
            </a:br>
            <a:endParaRPr lang="it-IT" sz="6200" dirty="0">
              <a:solidFill>
                <a:srgbClr val="0D0D0D"/>
              </a:solidFill>
              <a:latin typeface="ui-sans-serif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ITER PROCETURALE</a:t>
            </a:r>
          </a:p>
          <a:p>
            <a:endParaRPr lang="it-IT" sz="3500" b="1" dirty="0">
              <a:solidFill>
                <a:srgbClr val="0070C0"/>
              </a:solidFill>
            </a:endParaRPr>
          </a:p>
          <a:p>
            <a:r>
              <a:rPr lang="it-IT" sz="3500" b="1" dirty="0">
                <a:solidFill>
                  <a:srgbClr val="0070C0"/>
                </a:solidFill>
              </a:rPr>
              <a:t>La procedura di approvazione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2760050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84917" y="457200"/>
            <a:ext cx="6757401" cy="562609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r>
              <a:rPr lang="it-IT" sz="10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Approvazione finale</a:t>
            </a:r>
          </a:p>
          <a:p>
            <a:pPr algn="ctr"/>
            <a:r>
              <a:rPr lang="it-IT" sz="10000" dirty="0">
                <a:solidFill>
                  <a:srgbClr val="0D0D0D"/>
                </a:solidFill>
              </a:rPr>
              <a:t>Approvazione da parte del Consiglio Comunale</a:t>
            </a:r>
          </a:p>
          <a:p>
            <a:pPr algn="ctr"/>
            <a:r>
              <a:rPr lang="it-IT" sz="10000" dirty="0">
                <a:solidFill>
                  <a:srgbClr val="0D0D0D"/>
                </a:solidFill>
              </a:rPr>
              <a:t>Decisione sulle osservazioni</a:t>
            </a:r>
          </a:p>
          <a:p>
            <a:pPr algn="ctr"/>
            <a:r>
              <a:rPr lang="it-IT" sz="10000" dirty="0">
                <a:solidFill>
                  <a:srgbClr val="0D0D0D"/>
                </a:solidFill>
              </a:rPr>
              <a:t>Variante corredata da tutti i pareri obbligatori</a:t>
            </a:r>
          </a:p>
          <a:p>
            <a:pPr marL="0" indent="0" algn="ctr">
              <a:buNone/>
            </a:pPr>
            <a:endParaRPr lang="it-IT" sz="10000" b="1" dirty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it-IT" sz="10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Efficacia della Variante</a:t>
            </a:r>
          </a:p>
          <a:p>
            <a:pPr algn="ctr"/>
            <a:r>
              <a:rPr lang="it-IT" sz="10000" dirty="0">
                <a:solidFill>
                  <a:srgbClr val="0D0D0D"/>
                </a:solidFill>
              </a:rPr>
              <a:t>Trasmissione alla Provincia</a:t>
            </a:r>
          </a:p>
          <a:p>
            <a:pPr algn="ctr"/>
            <a:r>
              <a:rPr lang="it-IT" sz="10000" dirty="0">
                <a:solidFill>
                  <a:srgbClr val="0D0D0D"/>
                </a:solidFill>
              </a:rPr>
              <a:t>Deposito per libera consultazione</a:t>
            </a:r>
          </a:p>
          <a:p>
            <a:pPr marL="0" indent="0" algn="ctr">
              <a:buNone/>
            </a:pPr>
            <a:endParaRPr lang="it-IT" sz="10000" dirty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it-IT" sz="10000" dirty="0">
                <a:solidFill>
                  <a:srgbClr val="0D0D0D"/>
                </a:solidFill>
              </a:rPr>
              <a:t>La variante diventa </a:t>
            </a:r>
            <a:r>
              <a:rPr lang="it-IT" sz="10000" b="1" dirty="0">
                <a:solidFill>
                  <a:srgbClr val="0D0D0D"/>
                </a:solidFill>
              </a:rPr>
              <a:t>efficace 15 giorni dopo la pubblicazione dell’avviso di approvazione</a:t>
            </a:r>
            <a:endParaRPr lang="it-IT" sz="10000" dirty="0">
              <a:solidFill>
                <a:srgbClr val="0D0D0D"/>
              </a:solidFill>
            </a:endParaRPr>
          </a:p>
          <a:p>
            <a:pPr marL="0" indent="0">
              <a:buNone/>
            </a:pPr>
            <a:br>
              <a:rPr lang="it-IT" sz="10000" dirty="0"/>
            </a:br>
            <a:endParaRPr lang="it-IT" sz="10000" dirty="0">
              <a:solidFill>
                <a:srgbClr val="0D0D0D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ITER PROCETURALE</a:t>
            </a:r>
          </a:p>
          <a:p>
            <a:endParaRPr lang="it-IT" sz="3500" b="1" dirty="0">
              <a:solidFill>
                <a:srgbClr val="0070C0"/>
              </a:solidFill>
            </a:endParaRPr>
          </a:p>
          <a:p>
            <a:r>
              <a:rPr lang="it-IT" sz="3500" b="1" dirty="0">
                <a:solidFill>
                  <a:srgbClr val="0070C0"/>
                </a:solidFill>
              </a:rPr>
              <a:t>La procedura di approvazione della variante al PI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21711222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84917" y="457200"/>
            <a:ext cx="6757401" cy="56260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  <a:p>
            <a:pPr marL="0" indent="0" algn="ctr">
              <a:buNone/>
            </a:pPr>
            <a:endParaRPr lang="it-IT" sz="8000" b="1" dirty="0">
              <a:solidFill>
                <a:schemeClr val="accent4">
                  <a:lumMod val="60000"/>
                  <a:lumOff val="40000"/>
                </a:schemeClr>
              </a:solidFill>
              <a:latin typeface="ui-sans-serif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CONCLUSIONI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0580" y="990600"/>
            <a:ext cx="3741925" cy="551021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7594600" y="1494923"/>
            <a:ext cx="4216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Akzidenz-Grotesk Next Med"/>
              </a:rPr>
              <a:t>Vittorio Veneto ha tutte le caratteristiche per diventare la città ideale </a:t>
            </a:r>
          </a:p>
          <a:p>
            <a:pPr algn="just"/>
            <a:r>
              <a:rPr lang="it-IT" dirty="0">
                <a:latin typeface="Akzidenz-Grotesk Next Med"/>
              </a:rPr>
              <a:t>per un futuro da costruire in un contesto di eccezionale </a:t>
            </a:r>
          </a:p>
          <a:p>
            <a:pPr algn="just"/>
            <a:r>
              <a:rPr lang="it-IT" dirty="0">
                <a:latin typeface="Akzidenz-Grotesk Next Med"/>
              </a:rPr>
              <a:t>qualità paesaggistica e ambientale. </a:t>
            </a:r>
          </a:p>
          <a:p>
            <a:pPr algn="just"/>
            <a:endParaRPr lang="it-IT" i="1" u="sng" dirty="0">
              <a:latin typeface="Akzidenz-Grotesk Next Regular"/>
            </a:endParaRPr>
          </a:p>
          <a:p>
            <a:pPr algn="just"/>
            <a:r>
              <a:rPr lang="it-IT" i="1" u="sng" dirty="0">
                <a:latin typeface="Akzidenz-Grotesk Next Regular"/>
              </a:rPr>
              <a:t>La combinazione tra: </a:t>
            </a:r>
          </a:p>
          <a:p>
            <a:pPr algn="just"/>
            <a:endParaRPr lang="it-IT" dirty="0">
              <a:latin typeface="Akzidenz-Grotesk Next Regular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it-IT" dirty="0">
                <a:latin typeface="Akzidenz-Grotesk Next Med"/>
              </a:rPr>
              <a:t>SERVIZI URBANI EFFICIENTI,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it-IT" dirty="0">
                <a:latin typeface="Akzidenz-Grotesk Next Med"/>
              </a:rPr>
              <a:t>OPPORTUNITÀ LAVORATIVE IN UNA ZONA INDUSTRIALE DINAMICA,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it-IT" dirty="0">
                <a:latin typeface="Akzidenz-Grotesk Next Med"/>
              </a:rPr>
              <a:t>COSTI ACCESSIBILI NEL SETTORE RESIDENZIALE PER GIOVANI COPPIE E FAMIGLIE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it-IT" dirty="0">
                <a:latin typeface="Akzidenz-Grotesk Next Med"/>
              </a:rPr>
              <a:t>BELLEZZA DEL TERRITORIO COLLINARE E MONTANO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06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8391" y="457200"/>
            <a:ext cx="5529307" cy="5968652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DOCUMENTO</a:t>
            </a:r>
          </a:p>
          <a:p>
            <a:r>
              <a:rPr lang="it-IT" sz="3500" b="1" dirty="0">
                <a:solidFill>
                  <a:srgbClr val="0070C0"/>
                </a:solidFill>
              </a:rPr>
              <a:t>DEL</a:t>
            </a:r>
          </a:p>
          <a:p>
            <a:r>
              <a:rPr lang="it-IT" sz="3500" b="1" dirty="0">
                <a:solidFill>
                  <a:srgbClr val="0070C0"/>
                </a:solidFill>
              </a:rPr>
              <a:t>SINDACO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2113876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Legge Regionale 11/2004</a:t>
            </a:r>
          </a:p>
          <a:p>
            <a:r>
              <a:rPr lang="it-IT" sz="2800" dirty="0"/>
              <a:t>Sviluppo sostenibile e durevole</a:t>
            </a:r>
          </a:p>
          <a:p>
            <a:r>
              <a:rPr lang="it-IT" sz="2800" dirty="0"/>
              <a:t>Tutela delle identità storico-culturali</a:t>
            </a:r>
          </a:p>
          <a:p>
            <a:r>
              <a:rPr lang="it-IT" sz="2800" dirty="0"/>
              <a:t>Valorizzazione del paesaggio rurale e montano</a:t>
            </a:r>
          </a:p>
          <a:p>
            <a:r>
              <a:rPr lang="it-IT" sz="2800" dirty="0"/>
              <a:t>Uso razionale delle risorse territoriali</a:t>
            </a:r>
          </a:p>
          <a:p>
            <a:r>
              <a:rPr lang="it-IT" sz="2800" dirty="0"/>
              <a:t>Sicurezza del territorio (rischi sismici e idrogeologici)</a:t>
            </a:r>
          </a:p>
          <a:p>
            <a:r>
              <a:rPr lang="it-IT" sz="2800" dirty="0"/>
              <a:t>Coordinamento con le politiche nazionali ed europee</a:t>
            </a:r>
          </a:p>
          <a:p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CONTESTO </a:t>
            </a:r>
          </a:p>
          <a:p>
            <a:r>
              <a:rPr lang="it-IT" sz="3500" b="1" dirty="0">
                <a:solidFill>
                  <a:srgbClr val="0070C0"/>
                </a:solidFill>
              </a:rPr>
              <a:t>NORMATIVO </a:t>
            </a:r>
            <a:endParaRPr lang="it-IT" sz="3500" dirty="0">
              <a:solidFill>
                <a:srgbClr val="0070C0"/>
              </a:solidFill>
            </a:endParaRPr>
          </a:p>
          <a:p>
            <a:r>
              <a:rPr lang="it-IT" sz="3500" b="1" dirty="0">
                <a:solidFill>
                  <a:srgbClr val="0070C0"/>
                </a:solidFill>
              </a:rPr>
              <a:t>E STRATEGICO</a:t>
            </a:r>
            <a:r>
              <a:rPr lang="it-IT" sz="3500" b="1" dirty="0">
                <a:solidFill>
                  <a:srgbClr val="000000"/>
                </a:solidFill>
              </a:rPr>
              <a:t> 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2730741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Strumenti Urbanistici della L.R. 11/2004</a:t>
            </a:r>
          </a:p>
          <a:p>
            <a:r>
              <a:rPr lang="it-IT" b="1" dirty="0"/>
              <a:t>PAT/PATI</a:t>
            </a:r>
            <a:r>
              <a:rPr lang="it-IT" dirty="0"/>
              <a:t>: Piano di Assetto del Territorio</a:t>
            </a:r>
          </a:p>
          <a:p>
            <a:r>
              <a:rPr lang="it-IT" b="1" dirty="0"/>
              <a:t>PI</a:t>
            </a:r>
            <a:r>
              <a:rPr lang="it-IT" dirty="0"/>
              <a:t>: Piano degli Interventi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PAT di Vittorio Veneto</a:t>
            </a:r>
          </a:p>
          <a:p>
            <a:r>
              <a:rPr lang="it-IT" dirty="0"/>
              <a:t>Approvato il 23/04/2024</a:t>
            </a:r>
          </a:p>
          <a:p>
            <a:r>
              <a:rPr lang="it-IT" dirty="0"/>
              <a:t>Ratifica con Decreto della Provincia n. 122 del 05/06/2024</a:t>
            </a:r>
          </a:p>
          <a:p>
            <a:r>
              <a:rPr lang="it-IT" dirty="0"/>
              <a:t>Efficace dal 10/08/2024</a:t>
            </a:r>
          </a:p>
          <a:p>
            <a:r>
              <a:rPr lang="it-IT" dirty="0"/>
              <a:t>Costituisce il quadro strategico per il PI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CONTESTO </a:t>
            </a:r>
          </a:p>
          <a:p>
            <a:r>
              <a:rPr lang="it-IT" sz="3500" b="1" dirty="0">
                <a:solidFill>
                  <a:srgbClr val="0070C0"/>
                </a:solidFill>
              </a:rPr>
              <a:t>NORMATIVO </a:t>
            </a:r>
            <a:endParaRPr lang="it-IT" sz="3500" dirty="0">
              <a:solidFill>
                <a:srgbClr val="0070C0"/>
              </a:solidFill>
            </a:endParaRPr>
          </a:p>
          <a:p>
            <a:r>
              <a:rPr lang="it-IT" sz="3500" b="1" dirty="0">
                <a:solidFill>
                  <a:srgbClr val="0070C0"/>
                </a:solidFill>
              </a:rPr>
              <a:t>E STRATEGICO</a:t>
            </a:r>
            <a:r>
              <a:rPr lang="it-IT" sz="3500" b="1" dirty="0">
                <a:solidFill>
                  <a:srgbClr val="000000"/>
                </a:solidFill>
              </a:rPr>
              <a:t> 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3003929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it-IT" sz="2700" b="1" dirty="0">
                <a:solidFill>
                  <a:srgbClr val="0070C0"/>
                </a:solidFill>
              </a:rPr>
              <a:t>VARIANTI TEMATICHE AL PI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it-IT" sz="2700" b="1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it-IT" sz="2700" b="1" dirty="0"/>
              <a:t>Variante 1 – Varianti Verdi 2025</a:t>
            </a:r>
          </a:p>
          <a:p>
            <a:pPr lvl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it-IT" sz="2400" b="1" dirty="0"/>
              <a:t>Eliminazione aree edificabili ex L.R. 4/2015</a:t>
            </a:r>
          </a:p>
          <a:p>
            <a:pPr marL="457200" lvl="1" indent="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it-IT" sz="2700" b="1" dirty="0"/>
          </a:p>
          <a:p>
            <a:pPr>
              <a:lnSpc>
                <a:spcPct val="80000"/>
              </a:lnSpc>
            </a:pPr>
            <a:r>
              <a:rPr lang="it-IT" sz="2700" b="1" dirty="0"/>
              <a:t>Variante 2 – San Giacomo di Veglia</a:t>
            </a:r>
          </a:p>
          <a:p>
            <a:pPr lvl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it-IT" sz="2400" b="1" dirty="0"/>
              <a:t>Riclassificazione zona industriale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CONTESTO </a:t>
            </a:r>
          </a:p>
          <a:p>
            <a:r>
              <a:rPr lang="it-IT" sz="3500" b="1" dirty="0">
                <a:solidFill>
                  <a:srgbClr val="0070C0"/>
                </a:solidFill>
              </a:rPr>
              <a:t>NORMATIVO </a:t>
            </a:r>
            <a:endParaRPr lang="it-IT" sz="3500" dirty="0">
              <a:solidFill>
                <a:srgbClr val="0070C0"/>
              </a:solidFill>
            </a:endParaRPr>
          </a:p>
          <a:p>
            <a:r>
              <a:rPr lang="it-IT" sz="3500" b="1" dirty="0">
                <a:solidFill>
                  <a:srgbClr val="0070C0"/>
                </a:solidFill>
              </a:rPr>
              <a:t>E STRATEGICO</a:t>
            </a:r>
            <a:r>
              <a:rPr lang="it-IT" sz="3500" b="1" dirty="0">
                <a:solidFill>
                  <a:srgbClr val="000000"/>
                </a:solidFill>
              </a:rPr>
              <a:t> 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3181310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959983" y="1292225"/>
            <a:ext cx="6382335" cy="48736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Leggi regionali di aggiornamento alla 11/2004</a:t>
            </a:r>
          </a:p>
          <a:p>
            <a:r>
              <a:rPr lang="it-IT" dirty="0"/>
              <a:t>L.R. 14/2017 – Contenimento consumo suolo</a:t>
            </a:r>
          </a:p>
          <a:p>
            <a:r>
              <a:rPr lang="it-IT" dirty="0"/>
              <a:t>L.R. 14/2019 – Veneto 2050</a:t>
            </a:r>
          </a:p>
          <a:p>
            <a:r>
              <a:rPr lang="it-IT" dirty="0"/>
              <a:t>L.R. 29/2019 – Urbanistica, paesaggio e parchi</a:t>
            </a:r>
          </a:p>
          <a:p>
            <a:r>
              <a:rPr lang="it-IT" dirty="0"/>
              <a:t>L.R. 19/2021 – Veneto Cantiere Veloce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Strumenti di valutazione ambientale</a:t>
            </a:r>
          </a:p>
          <a:p>
            <a:pPr lvl="0" fontAlgn="base">
              <a:spcAft>
                <a:spcPct val="0"/>
              </a:spcAft>
            </a:pPr>
            <a:r>
              <a:rPr lang="it-IT" altLang="it-IT" dirty="0"/>
              <a:t>VAS: Valutazione Ambientale Strategica</a:t>
            </a:r>
          </a:p>
          <a:p>
            <a:pPr lvl="0" fontAlgn="base">
              <a:spcAft>
                <a:spcPct val="0"/>
              </a:spcAft>
            </a:pPr>
            <a:r>
              <a:rPr lang="it-IT" altLang="it-IT" dirty="0"/>
              <a:t>VINCA: Valutazione di Incidenza Ambientale per Siti Natura 2000</a:t>
            </a:r>
          </a:p>
          <a:p>
            <a:pPr fontAlgn="base">
              <a:spcAft>
                <a:spcPct val="0"/>
              </a:spcAft>
            </a:pPr>
            <a:r>
              <a:rPr lang="it-IT" altLang="it-IT" dirty="0"/>
              <a:t>(L.R. 12/2024) Regolamenti attuativi 03/2025 e 04/2025</a:t>
            </a:r>
            <a:endParaRPr lang="it-IT" dirty="0"/>
          </a:p>
          <a:p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QUADRO NORMATIVO DI RIFERIMENTO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1473547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973053" y="987425"/>
            <a:ext cx="6609347" cy="48736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Rischio idraulico</a:t>
            </a:r>
          </a:p>
          <a:p>
            <a:pPr lvl="0" fontAlgn="base">
              <a:spcAft>
                <a:spcPct val="0"/>
              </a:spcAft>
            </a:pPr>
            <a:r>
              <a:rPr lang="it-IT" altLang="it-IT" sz="2700" dirty="0"/>
              <a:t>Piano distrettuale (Autorità Bacino Alpi Orientali)</a:t>
            </a:r>
          </a:p>
          <a:p>
            <a:pPr lvl="1" fontAlgn="base">
              <a:spcAft>
                <a:spcPct val="0"/>
              </a:spcAft>
            </a:pPr>
            <a:r>
              <a:rPr lang="it-IT" altLang="it-IT" sz="2300" dirty="0"/>
              <a:t>Approvazione: DPCM 01/12/2022</a:t>
            </a:r>
          </a:p>
          <a:p>
            <a:pPr lvl="1" fontAlgn="base">
              <a:spcAft>
                <a:spcPct val="0"/>
              </a:spcAft>
            </a:pPr>
            <a:r>
              <a:rPr lang="it-IT" altLang="it-IT" sz="2300" dirty="0"/>
              <a:t>Urbanistica coordinata: PRG/PAT/PATI/PI/PUA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Zonizzazione sismica</a:t>
            </a:r>
          </a:p>
          <a:p>
            <a:r>
              <a:rPr lang="it-IT" sz="3000" dirty="0">
                <a:solidFill>
                  <a:srgbClr val="0D0D0D"/>
                </a:solidFill>
                <a:latin typeface="ui-sans-serif"/>
              </a:rPr>
              <a:t>Adeguamento zone sismiche (DGR 244/2021)</a:t>
            </a:r>
          </a:p>
          <a:p>
            <a:pPr lvl="1"/>
            <a:r>
              <a:rPr lang="it-IT" sz="2600" dirty="0">
                <a:solidFill>
                  <a:srgbClr val="0D0D0D"/>
                </a:solidFill>
                <a:latin typeface="ui-sans-serif"/>
              </a:rPr>
              <a:t>Vittorio Veneto → confermata </a:t>
            </a:r>
            <a:r>
              <a:rPr lang="it-IT" sz="2600" b="1" dirty="0">
                <a:solidFill>
                  <a:srgbClr val="0D0D0D"/>
                </a:solidFill>
                <a:latin typeface="ui-sans-serif"/>
              </a:rPr>
              <a:t>Zona 1</a:t>
            </a:r>
            <a:r>
              <a:rPr lang="it-IT" sz="2600" dirty="0">
                <a:solidFill>
                  <a:srgbClr val="0D0D0D"/>
                </a:solidFill>
                <a:latin typeface="ui-sans-serif"/>
              </a:rPr>
              <a:t> </a:t>
            </a:r>
          </a:p>
          <a:p>
            <a:pPr marL="457200" lvl="1" indent="0">
              <a:buNone/>
            </a:pPr>
            <a:r>
              <a:rPr lang="it-IT" sz="2600" dirty="0">
                <a:solidFill>
                  <a:srgbClr val="0D0D0D"/>
                </a:solidFill>
                <a:latin typeface="ui-sans-serif"/>
              </a:rPr>
              <a:t>   (alta pericolosità)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QUADRO NORMATIVO DI RIFERIMENTO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528978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0" t="30868" r="3139" b="1918"/>
          <a:stretch/>
        </p:blipFill>
        <p:spPr>
          <a:xfrm>
            <a:off x="32098" y="3298992"/>
            <a:ext cx="3762103" cy="3559008"/>
          </a:xfrm>
          <a:prstGeom prst="rect">
            <a:avLst/>
          </a:prstGeom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3" t="23196" r="7762" b="71141"/>
          <a:stretch/>
        </p:blipFill>
        <p:spPr>
          <a:xfrm>
            <a:off x="10734806" y="5868988"/>
            <a:ext cx="1215024" cy="768686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161586" y="441411"/>
            <a:ext cx="7987430" cy="620453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Contenimento del consumo del suolo</a:t>
            </a:r>
          </a:p>
          <a:p>
            <a:r>
              <a:rPr lang="it-IT" dirty="0"/>
              <a:t>Contenimento del Consumo di Suolo</a:t>
            </a:r>
          </a:p>
          <a:p>
            <a:pPr lvl="1"/>
            <a:r>
              <a:rPr lang="it-IT" dirty="0"/>
              <a:t>Il suolo come risorsa non rinnovabile</a:t>
            </a:r>
          </a:p>
          <a:p>
            <a:pPr lvl="1"/>
            <a:r>
              <a:rPr lang="it-IT" dirty="0"/>
              <a:t>Plafond massimo per Vittorio Veneto: </a:t>
            </a:r>
            <a:r>
              <a:rPr lang="it-IT" b="1" dirty="0"/>
              <a:t>13,95 Ha</a:t>
            </a:r>
            <a:r>
              <a:rPr lang="it-IT" dirty="0"/>
              <a:t> (DGR 668/2018)</a:t>
            </a:r>
          </a:p>
          <a:p>
            <a:pPr lvl="1"/>
            <a:r>
              <a:rPr lang="it-IT" dirty="0"/>
              <a:t>Consentiti solo interventi in ambiti consolidati (L.R. 14/2017)</a:t>
            </a:r>
          </a:p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Rigenerazione Urbana e Rinaturalizzazione</a:t>
            </a:r>
          </a:p>
          <a:p>
            <a:r>
              <a:rPr lang="it-IT" dirty="0"/>
              <a:t>Demolizione manufatti incongrui</a:t>
            </a:r>
          </a:p>
          <a:p>
            <a:r>
              <a:rPr lang="it-IT" dirty="0"/>
              <a:t>Riqualificazione edilizia e ambientale</a:t>
            </a:r>
          </a:p>
          <a:p>
            <a:r>
              <a:rPr lang="it-IT" dirty="0" err="1"/>
              <a:t>Premialità</a:t>
            </a:r>
            <a:r>
              <a:rPr lang="it-IT" dirty="0"/>
              <a:t> e crediti edilizi da rinaturalizzazione (L.R. 14/2019)</a:t>
            </a:r>
          </a:p>
          <a:p>
            <a:pPr marL="0" indent="0">
              <a:buNone/>
            </a:pPr>
            <a:r>
              <a:rPr lang="it-IT" b="1" dirty="0">
                <a:solidFill>
                  <a:srgbClr val="0070C0"/>
                </a:solidFill>
              </a:rPr>
              <a:t>Varianti minori e semplificate</a:t>
            </a:r>
          </a:p>
          <a:p>
            <a:pPr lvl="0" fontAlgn="base">
              <a:spcAft>
                <a:spcPct val="0"/>
              </a:spcAft>
            </a:pPr>
            <a:r>
              <a:rPr lang="it-IT" altLang="it-IT" dirty="0"/>
              <a:t>Correzioni cartografiche</a:t>
            </a:r>
          </a:p>
          <a:p>
            <a:pPr lvl="0" fontAlgn="base">
              <a:spcAft>
                <a:spcPct val="0"/>
              </a:spcAft>
            </a:pPr>
            <a:r>
              <a:rPr lang="it-IT" altLang="it-IT" dirty="0"/>
              <a:t>Sportello unico produttivo</a:t>
            </a:r>
          </a:p>
          <a:p>
            <a:pPr lvl="0" fontAlgn="base">
              <a:spcAft>
                <a:spcPct val="0"/>
              </a:spcAft>
            </a:pPr>
            <a:r>
              <a:rPr lang="it-IT" altLang="it-IT" dirty="0"/>
              <a:t>Modifiche d’uso di edifici</a:t>
            </a:r>
          </a:p>
          <a:p>
            <a:pPr lvl="0" fontAlgn="base">
              <a:spcAft>
                <a:spcPct val="0"/>
              </a:spcAft>
            </a:pPr>
            <a:r>
              <a:rPr lang="it-IT" altLang="it-IT" dirty="0"/>
              <a:t>Opere pubbliche (L.R. 29/2019)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39193" y="863981"/>
            <a:ext cx="41457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rgbClr val="0070C0"/>
                </a:solidFill>
              </a:rPr>
              <a:t>PUNTI CARDINE DELLA</a:t>
            </a:r>
          </a:p>
          <a:p>
            <a:r>
              <a:rPr lang="it-IT" sz="3500" b="1" dirty="0">
                <a:solidFill>
                  <a:srgbClr val="0070C0"/>
                </a:solidFill>
              </a:rPr>
              <a:t>NORMATIVA REGIONALE</a:t>
            </a:r>
            <a:endParaRPr lang="it-IT" sz="3500" dirty="0"/>
          </a:p>
        </p:txBody>
      </p:sp>
    </p:spTree>
    <p:extLst>
      <p:ext uri="{BB962C8B-B14F-4D97-AF65-F5344CB8AC3E}">
        <p14:creationId xmlns:p14="http://schemas.microsoft.com/office/powerpoint/2010/main" val="1747027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2BD351608F72647A14F035E66F8B53E" ma:contentTypeVersion="18" ma:contentTypeDescription="Creare un nuovo documento." ma:contentTypeScope="" ma:versionID="03a2278b2e534693d6fcfba81b71b034">
  <xsd:schema xmlns:xsd="http://www.w3.org/2001/XMLSchema" xmlns:xs="http://www.w3.org/2001/XMLSchema" xmlns:p="http://schemas.microsoft.com/office/2006/metadata/properties" xmlns:ns2="09c80f0d-d391-4314-9756-4e11953bc96a" xmlns:ns3="f0d78685-6ea7-4a31-afc6-881e653c89cd" targetNamespace="http://schemas.microsoft.com/office/2006/metadata/properties" ma:root="true" ma:fieldsID="005d8196d9be8b0e7c33a82e829591f0" ns2:_="" ns3:_="">
    <xsd:import namespace="09c80f0d-d391-4314-9756-4e11953bc96a"/>
    <xsd:import namespace="f0d78685-6ea7-4a31-afc6-881e653c89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c80f0d-d391-4314-9756-4e11953bc9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Tag immagine" ma:readOnly="false" ma:fieldId="{5cf76f15-5ced-4ddc-b409-7134ff3c332f}" ma:taxonomyMulti="true" ma:sspId="e07c709e-76d9-46ac-b5f2-3df9ed2b13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d78685-6ea7-4a31-afc6-881e653c89cd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3abaf068-bb18-4b08-961b-67feb422d273}" ma:internalName="TaxCatchAll" ma:showField="CatchAllData" ma:web="f0d78685-6ea7-4a31-afc6-881e653c89c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0d78685-6ea7-4a31-afc6-881e653c89cd" xsi:nil="true"/>
    <lcf76f155ced4ddcb4097134ff3c332f xmlns="09c80f0d-d391-4314-9756-4e11953bc96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487C9D-E5B2-4C16-8EA7-1AD1B2871F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c80f0d-d391-4314-9756-4e11953bc96a"/>
    <ds:schemaRef ds:uri="f0d78685-6ea7-4a31-afc6-881e653c89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58ED95C-B3B5-4730-A24D-8ECCBA211E0C}">
  <ds:schemaRefs>
    <ds:schemaRef ds:uri="09c80f0d-d391-4314-9756-4e11953bc96a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f0d78685-6ea7-4a31-afc6-881e653c89c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49ECCE0-390B-48CA-BA67-3912C17219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518</TotalTime>
  <Words>1403</Words>
  <Application>Microsoft Macintosh PowerPoint</Application>
  <PresentationFormat>Widescreen</PresentationFormat>
  <Paragraphs>273</Paragraphs>
  <Slides>26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4" baseType="lpstr">
      <vt:lpstr>Akzidenz-Grotesk Next Med</vt:lpstr>
      <vt:lpstr>Akzidenz-Grotesk Next Regular</vt:lpstr>
      <vt:lpstr>Arial</vt:lpstr>
      <vt:lpstr>Calibri</vt:lpstr>
      <vt:lpstr>Calibri Light</vt:lpstr>
      <vt:lpstr>ui-sans-serif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dirp02x</dc:creator>
  <cp:lastModifiedBy>Matteo Gobbo</cp:lastModifiedBy>
  <cp:revision>24</cp:revision>
  <dcterms:created xsi:type="dcterms:W3CDTF">2025-07-23T12:11:23Z</dcterms:created>
  <dcterms:modified xsi:type="dcterms:W3CDTF">2025-07-24T15:52:10Z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0x01010062BD351608F72647A14F035E66F8B53E</vt:lpwstr>
  </property>
</Properties>
</file>